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684cad13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684cad1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684cad1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684cad1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600eaf5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600eaf5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600eaf5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600eaf5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600eaf5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600eaf5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684cad13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684cad13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684cad13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684cad13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684cad13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684cad13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684cad13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684cad13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600eaf52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600eaf52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4678e0a3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4678e0a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600eaf5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600eaf5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600eaf52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600eaf52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600eaf5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600eaf5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684cad1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684cad1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600eaf5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600eaf5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4678e0a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4678e0a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4678e0a3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a4678e0a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600eaf52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600eaf5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47fb10d0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a47fb10d0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684cad1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684cad1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4678e0a3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4678e0a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47fb10d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47fb10d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7fb10d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47fb10d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4678e0a3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4678e0a3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600eaf52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600eaf52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600eaf52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600eaf52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678e0a3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4678e0a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1" Type="http://schemas.openxmlformats.org/officeDocument/2006/relationships/image" Target="../media/image35.png"/><Relationship Id="rId10" Type="http://schemas.openxmlformats.org/officeDocument/2006/relationships/image" Target="../media/image48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Testudo+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of Steel </a:t>
            </a:r>
            <a:r>
              <a:rPr lang="en"/>
              <a:t>Team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261" y="2715774"/>
            <a:ext cx="1761189" cy="17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25" y="2571750"/>
            <a:ext cx="1279602" cy="18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142025" y="148975"/>
            <a:ext cx="3009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38" y="1314375"/>
            <a:ext cx="2659875" cy="1609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913" y="1314375"/>
            <a:ext cx="2841525" cy="1609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00" y="3157425"/>
            <a:ext cx="2663100" cy="16323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925" y="3157425"/>
            <a:ext cx="2841525" cy="16323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1375" y="1314375"/>
            <a:ext cx="2767825" cy="1609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245950" y="775075"/>
            <a:ext cx="23349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22">
                <a:solidFill>
                  <a:schemeClr val="accent1"/>
                </a:solidFill>
              </a:rPr>
              <a:t>10+10</a:t>
            </a:r>
            <a:r>
              <a:rPr lang="en" sz="1500">
                <a:solidFill>
                  <a:schemeClr val="accent1"/>
                </a:solidFill>
              </a:rPr>
              <a:t> Design Thinking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06925" y="520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Assumption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25" y="736625"/>
            <a:ext cx="7342824" cy="39514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944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and Survey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73200" y="2929900"/>
            <a:ext cx="34740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>
                <a:solidFill>
                  <a:schemeClr val="accent1"/>
                </a:solidFill>
              </a:rPr>
              <a:t>Questions</a:t>
            </a:r>
            <a:endParaRPr sz="1365">
              <a:solidFill>
                <a:schemeClr val="accent1"/>
              </a:solidFill>
            </a:endParaRPr>
          </a:p>
          <a:p>
            <a:pPr indent="-31527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65"/>
              <a:buChar char="●"/>
            </a:pPr>
            <a:r>
              <a:rPr lang="en" sz="1365">
                <a:solidFill>
                  <a:schemeClr val="accent1"/>
                </a:solidFill>
              </a:rPr>
              <a:t>Likes and dislikes of Testudo</a:t>
            </a:r>
            <a:endParaRPr sz="1365">
              <a:solidFill>
                <a:schemeClr val="accent1"/>
              </a:solidFill>
            </a:endParaRPr>
          </a:p>
          <a:p>
            <a:pPr indent="-3152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Char char="●"/>
            </a:pPr>
            <a:r>
              <a:rPr lang="en" sz="1365">
                <a:solidFill>
                  <a:schemeClr val="accent1"/>
                </a:solidFill>
              </a:rPr>
              <a:t>Rating of Testudo</a:t>
            </a:r>
            <a:endParaRPr sz="1365">
              <a:solidFill>
                <a:schemeClr val="accent1"/>
              </a:solidFill>
            </a:endParaRPr>
          </a:p>
          <a:p>
            <a:pPr indent="-3152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Char char="●"/>
            </a:pPr>
            <a:r>
              <a:rPr lang="en" sz="1365">
                <a:solidFill>
                  <a:schemeClr val="accent1"/>
                </a:solidFill>
              </a:rPr>
              <a:t>Suggested improvements</a:t>
            </a:r>
            <a:endParaRPr sz="1365">
              <a:solidFill>
                <a:schemeClr val="accent1"/>
              </a:solidFill>
            </a:endParaRPr>
          </a:p>
          <a:p>
            <a:pPr indent="-3152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Char char="●"/>
            </a:pPr>
            <a:r>
              <a:rPr lang="en" sz="1365">
                <a:solidFill>
                  <a:schemeClr val="accent1"/>
                </a:solidFill>
              </a:rPr>
              <a:t>Various other questions</a:t>
            </a:r>
            <a:endParaRPr sz="1365">
              <a:solidFill>
                <a:schemeClr val="accent1"/>
              </a:solidFill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73200" y="987150"/>
            <a:ext cx="34740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conducted and online survey</a:t>
            </a:r>
            <a:endParaRPr>
              <a:solidFill>
                <a:schemeClr val="accent1"/>
              </a:solidFill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>
                <a:solidFill>
                  <a:schemeClr val="accent1"/>
                </a:solidFill>
              </a:rPr>
              <a:t>Target Audience</a:t>
            </a:r>
            <a:endParaRPr>
              <a:solidFill>
                <a:schemeClr val="accent1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>
                <a:solidFill>
                  <a:schemeClr val="accent1"/>
                </a:solidFill>
              </a:rPr>
              <a:t>UMD students</a:t>
            </a:r>
            <a:endParaRPr>
              <a:solidFill>
                <a:schemeClr val="accent1"/>
              </a:solidFill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>
                <a:solidFill>
                  <a:schemeClr val="accent1"/>
                </a:solidFill>
              </a:rPr>
              <a:t>Google Survey given outside of STAMP to get a variety of students</a:t>
            </a:r>
            <a:endParaRPr>
              <a:solidFill>
                <a:schemeClr val="accent1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>
                <a:solidFill>
                  <a:schemeClr val="accent1"/>
                </a:solidFill>
              </a:rPr>
              <a:t>48 participants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875" y="987150"/>
            <a:ext cx="4991999" cy="37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4991950" y="4442125"/>
            <a:ext cx="600000" cy="1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295425" y="139502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Responses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5323275" y="484075"/>
            <a:ext cx="34680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Axial Coding</a:t>
            </a:r>
            <a:endParaRPr sz="4200"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0" y="42650"/>
            <a:ext cx="4830725" cy="50581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5057325" y="1484725"/>
            <a:ext cx="3999900" cy="3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Most Important -&gt; Least Important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Positive </a:t>
            </a:r>
            <a:r>
              <a:rPr lang="en" sz="1300">
                <a:solidFill>
                  <a:schemeClr val="accent1"/>
                </a:solidFill>
              </a:rPr>
              <a:t>visibility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UMD Registration Issues unrelated to Testudo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Technical issues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Course Schedule and Drop/Add </a:t>
            </a:r>
            <a:r>
              <a:rPr lang="en" sz="1300">
                <a:solidFill>
                  <a:schemeClr val="accent1"/>
                </a:solidFill>
              </a:rPr>
              <a:t>separated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Daily Downtime, Archaic </a:t>
            </a:r>
            <a:r>
              <a:rPr lang="en" sz="1300">
                <a:solidFill>
                  <a:schemeClr val="accent1"/>
                </a:solidFill>
              </a:rPr>
              <a:t>Infrastructure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Waitlist Clunky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No Issues With Testudo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Unclear how to use, Lack of Instruction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AutoNum type="arabicPeriod"/>
            </a:pPr>
            <a:r>
              <a:rPr lang="en" sz="1300">
                <a:solidFill>
                  <a:schemeClr val="accent1"/>
                </a:solidFill>
              </a:rPr>
              <a:t>Negative Visibility/previews</a:t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13" y="98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311725" y="779950"/>
            <a:ext cx="8413626" cy="411212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13" y="98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- Yes or No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73548" l="10717" r="15623" t="0"/>
          <a:stretch/>
        </p:blipFill>
        <p:spPr>
          <a:xfrm>
            <a:off x="508000" y="1496500"/>
            <a:ext cx="7982549" cy="13963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13" y="98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- Design Problems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00" y="864325"/>
            <a:ext cx="6611075" cy="39683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13" y="98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- Three Main Flaws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747400"/>
            <a:ext cx="2563150" cy="41978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438" y="725825"/>
            <a:ext cx="2563175" cy="42409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475" y="725813"/>
            <a:ext cx="2714750" cy="4241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13" y="98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Diagram - Alternatives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25" y="972800"/>
            <a:ext cx="3890226" cy="35980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2800"/>
            <a:ext cx="4296300" cy="35980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1350"/>
            <a:ext cx="671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Main Message – What We Want to Convey Through Our Presentation 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42000" y="1923525"/>
            <a:ext cx="51111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F</a:t>
            </a:r>
            <a:r>
              <a:rPr b="1" i="1" lang="en">
                <a:solidFill>
                  <a:schemeClr val="accent1"/>
                </a:solidFill>
              </a:rPr>
              <a:t>indings </a:t>
            </a:r>
            <a:endParaRPr b="1" i="1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Recommendations</a:t>
            </a:r>
            <a:endParaRPr b="1" i="1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Key Insights </a:t>
            </a:r>
            <a:endParaRPr b="1" i="1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What We Learned</a:t>
            </a:r>
            <a:endParaRPr b="1" i="1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Important Discoveries</a:t>
            </a:r>
            <a:endParaRPr b="1" i="1">
              <a:solidFill>
                <a:schemeClr val="accent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99" y="541100"/>
            <a:ext cx="2648351" cy="40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276200" y="167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pic>
        <p:nvPicPr>
          <p:cNvPr descr="Forms response chart. Question title: How would you rate your experience with the class registration process on Testudo?&#10;. Number of responses: 48 responses." id="198" name="Google Shape;198;p32" title="How would you rate your experience with the class registration process on Testudo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00" y="866625"/>
            <a:ext cx="3985976" cy="19382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orms response chart. Question title: How long does the registration process take for you on average?. Number of responses: 48 responses." id="199" name="Google Shape;199;p32" title="How long does the registration process take for you on average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88" y="3088475"/>
            <a:ext cx="4039398" cy="18139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orms response chart. Question title: Have you ever needed outside assistance with registration?. Number of responses: 48 responses." id="200" name="Google Shape;200;p32" title="Have you ever needed outside assistance with registration?"/>
          <p:cNvPicPr preferRelativeResize="0"/>
          <p:nvPr/>
        </p:nvPicPr>
        <p:blipFill rotWithShape="1">
          <a:blip r:embed="rId5">
            <a:alphaModFix/>
          </a:blip>
          <a:srcRect b="0" l="0" r="26562" t="0"/>
          <a:stretch/>
        </p:blipFill>
        <p:spPr>
          <a:xfrm>
            <a:off x="4711525" y="866625"/>
            <a:ext cx="3789573" cy="193827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22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12" y="713425"/>
            <a:ext cx="7378176" cy="4228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882900" y="0"/>
            <a:ext cx="73782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Prototype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1974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69200"/>
            <a:ext cx="3305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AutoNum type="arabicPeriod"/>
            </a:pPr>
            <a:r>
              <a:rPr lang="en" sz="1350">
                <a:solidFill>
                  <a:schemeClr val="accent1"/>
                </a:solidFill>
              </a:rPr>
              <a:t>Navigate to the degree audit page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</a:endParaRPr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603000"/>
            <a:ext cx="33054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   2.        </a:t>
            </a:r>
            <a:r>
              <a:rPr lang="en" sz="1350">
                <a:solidFill>
                  <a:schemeClr val="accent1"/>
                </a:solidFill>
              </a:rPr>
              <a:t>Register for INST311 section 0105</a:t>
            </a:r>
            <a:endParaRPr sz="1350">
              <a:solidFill>
                <a:schemeClr val="accent1"/>
              </a:solidFill>
            </a:endParaRPr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66275" y="735400"/>
            <a:ext cx="857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  Tasks</a:t>
            </a:r>
            <a:endParaRPr sz="1350">
              <a:solidFill>
                <a:schemeClr val="accent1"/>
              </a:solidFill>
            </a:endParaRPr>
          </a:p>
        </p:txBody>
      </p:sp>
      <p:grpSp>
        <p:nvGrpSpPr>
          <p:cNvPr id="215" name="Google Shape;215;p34"/>
          <p:cNvGrpSpPr/>
          <p:nvPr/>
        </p:nvGrpSpPr>
        <p:grpSpPr>
          <a:xfrm>
            <a:off x="172325" y="2051663"/>
            <a:ext cx="4080975" cy="2684350"/>
            <a:chOff x="166250" y="1948675"/>
            <a:chExt cx="4080975" cy="2684350"/>
          </a:xfrm>
        </p:grpSpPr>
        <p:pic>
          <p:nvPicPr>
            <p:cNvPr id="216" name="Google Shape;21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250" y="1948675"/>
              <a:ext cx="4080975" cy="268435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17" name="Google Shape;21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9250" y="3131775"/>
              <a:ext cx="156625" cy="15662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18" name="Google Shape;218;p34"/>
          <p:cNvGrpSpPr/>
          <p:nvPr/>
        </p:nvGrpSpPr>
        <p:grpSpPr>
          <a:xfrm>
            <a:off x="4572000" y="2051650"/>
            <a:ext cx="4446526" cy="2684375"/>
            <a:chOff x="4444750" y="447413"/>
            <a:chExt cx="4446526" cy="2684375"/>
          </a:xfrm>
        </p:grpSpPr>
        <p:pic>
          <p:nvPicPr>
            <p:cNvPr id="219" name="Google Shape;21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44750" y="447413"/>
              <a:ext cx="4446526" cy="268437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0" name="Google Shape;22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6450" y="1208850"/>
              <a:ext cx="212226" cy="212226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21" name="Google Shape;221;p34"/>
          <p:cNvGrpSpPr/>
          <p:nvPr/>
        </p:nvGrpSpPr>
        <p:grpSpPr>
          <a:xfrm>
            <a:off x="172325" y="2051638"/>
            <a:ext cx="4080977" cy="2684376"/>
            <a:chOff x="269300" y="2118850"/>
            <a:chExt cx="4080977" cy="2684376"/>
          </a:xfrm>
        </p:grpSpPr>
        <p:pic>
          <p:nvPicPr>
            <p:cNvPr id="222" name="Google Shape;222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9300" y="2118850"/>
              <a:ext cx="4080977" cy="2684376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3" name="Google Shape;223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5250" y="3677500"/>
              <a:ext cx="167450" cy="16745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24" name="Google Shape;224;p34"/>
          <p:cNvGrpSpPr/>
          <p:nvPr/>
        </p:nvGrpSpPr>
        <p:grpSpPr>
          <a:xfrm>
            <a:off x="4572000" y="2051650"/>
            <a:ext cx="4446525" cy="2684375"/>
            <a:chOff x="4572000" y="2118850"/>
            <a:chExt cx="4446525" cy="2684375"/>
          </a:xfrm>
        </p:grpSpPr>
        <p:pic>
          <p:nvPicPr>
            <p:cNvPr id="225" name="Google Shape;225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00" y="2118850"/>
              <a:ext cx="4446525" cy="268437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6" name="Google Shape;226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98300" y="2737475"/>
              <a:ext cx="197000" cy="1970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7" name="Google Shape;227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134750" y="3576046"/>
              <a:ext cx="197000" cy="1970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209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310000"/>
            <a:ext cx="56202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wanted to learn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our prototype intuitive?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○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long is it taking compared to how long it should take?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○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people clicking in the wrong places? If so why?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it compare to the current version of Testudo?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goods and bads on our prototype?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should we add and what should we change?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425" y="1545525"/>
            <a:ext cx="3113575" cy="21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197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and Analysis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00" y="1044150"/>
            <a:ext cx="8484799" cy="3758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269275" y="2216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75" y="154175"/>
            <a:ext cx="1253450" cy="7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25" y="1116100"/>
            <a:ext cx="4404950" cy="27146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925" y="1116100"/>
            <a:ext cx="4305300" cy="27146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37"/>
          <p:cNvSpPr txBox="1"/>
          <p:nvPr/>
        </p:nvSpPr>
        <p:spPr>
          <a:xfrm>
            <a:off x="1003200" y="4221850"/>
            <a:ext cx="71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Most time was spent browsing sections for a class that fit in their schedule.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191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19413" l="0" r="0" t="0"/>
          <a:stretch/>
        </p:blipFill>
        <p:spPr>
          <a:xfrm flipH="1">
            <a:off x="6956501" y="993200"/>
            <a:ext cx="1943875" cy="1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75" y="1017450"/>
            <a:ext cx="6232300" cy="3754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00" y="1017450"/>
            <a:ext cx="6217641" cy="3754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25" y="1017450"/>
            <a:ext cx="6218400" cy="3754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Most users rated our new interface </a:t>
            </a:r>
            <a:r>
              <a:rPr lang="en">
                <a:solidFill>
                  <a:schemeClr val="accent1"/>
                </a:solidFill>
              </a:rPr>
              <a:t>higher than the original Testudo.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It is quicker for students to register on our interface.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“Schedule Builder” should be renamed schedule of classes 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Our website's layout is not as intuitive as we first believed.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Removing the rounded bubbles from objects we don’t want people to be drawn to interact with, would make a more intuitive User Interface.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237150" y="1408975"/>
            <a:ext cx="6492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Char char="●"/>
            </a:pPr>
            <a:r>
              <a:rPr lang="en" sz="1550">
                <a:solidFill>
                  <a:schemeClr val="accent1"/>
                </a:solidFill>
              </a:rPr>
              <a:t>Our research shows that students are unhappy with the current Testudo registration process.</a:t>
            </a:r>
            <a:endParaRPr sz="1550">
              <a:solidFill>
                <a:schemeClr val="accent1"/>
              </a:solidFill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Char char="●"/>
            </a:pPr>
            <a:r>
              <a:rPr lang="en" sz="1550">
                <a:solidFill>
                  <a:schemeClr val="accent1"/>
                </a:solidFill>
              </a:rPr>
              <a:t>After designing a prototype using the user-oriented design process, students responded positively to our ideas. </a:t>
            </a:r>
            <a:endParaRPr sz="1550">
              <a:solidFill>
                <a:schemeClr val="accent1"/>
              </a:solidFill>
            </a:endParaRPr>
          </a:p>
          <a:p>
            <a:pPr indent="-3270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Char char="●"/>
            </a:pPr>
            <a:r>
              <a:rPr lang="en" sz="1550">
                <a:solidFill>
                  <a:schemeClr val="accent1"/>
                </a:solidFill>
              </a:rPr>
              <a:t>Further interviews, prototypes, and testing would let us continue to improve the registration process.</a:t>
            </a:r>
            <a:endParaRPr sz="155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28459" l="0" r="0" t="0"/>
          <a:stretch/>
        </p:blipFill>
        <p:spPr>
          <a:xfrm>
            <a:off x="6729750" y="1451925"/>
            <a:ext cx="2300525" cy="22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681350" y="1500300"/>
            <a:ext cx="4038600" cy="20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Thank you. </a:t>
            </a:r>
            <a:endParaRPr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Any Questions??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75" y="152400"/>
            <a:ext cx="4634325" cy="46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 to Register for Classes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098950"/>
            <a:ext cx="56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accent1"/>
                </a:solidFill>
              </a:rPr>
              <a:t>Why did we choose to redesign testudo.umd.edu?</a:t>
            </a:r>
            <a:endParaRPr b="1"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Every member of our team has experienced frustration while registering for classes at UMD. The online portal for doing so runs on an antiquated system architecture with a user </a:t>
            </a:r>
            <a:r>
              <a:rPr lang="en" sz="1350">
                <a:solidFill>
                  <a:schemeClr val="accent1"/>
                </a:solidFill>
              </a:rPr>
              <a:t>interface</a:t>
            </a:r>
            <a:r>
              <a:rPr lang="en" sz="1350">
                <a:solidFill>
                  <a:schemeClr val="accent1"/>
                </a:solidFill>
              </a:rPr>
              <a:t> to match. The page is cluttered, unintuitive, and experiences long periods of down time. 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Man of Steel Group believes that Maryland’s flagship university should </a:t>
            </a:r>
            <a:r>
              <a:rPr i="1" lang="en" sz="1350">
                <a:solidFill>
                  <a:schemeClr val="accent1"/>
                </a:solidFill>
              </a:rPr>
              <a:t>fearlessly </a:t>
            </a:r>
            <a:r>
              <a:rPr lang="en" sz="1350">
                <a:solidFill>
                  <a:schemeClr val="accent1"/>
                </a:solidFill>
              </a:rPr>
              <a:t>update their aging systems; s</a:t>
            </a:r>
            <a:r>
              <a:rPr lang="en" sz="1350">
                <a:solidFill>
                  <a:schemeClr val="accent1"/>
                </a:solidFill>
              </a:rPr>
              <a:t>tarting with one of the most frequently used.</a:t>
            </a:r>
            <a:endParaRPr sz="1350">
              <a:solidFill>
                <a:schemeClr val="accen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196" y="899000"/>
            <a:ext cx="3207804" cy="3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87450" y="1090175"/>
            <a:ext cx="64233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accent1"/>
                </a:solidFill>
              </a:rPr>
              <a:t>Problem Statement:</a:t>
            </a:r>
            <a:endParaRPr b="1"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The website testudo.umd.edu is outdated and not user friendly. 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As a result, students often have trouble navigating the webpage and registering for classes.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 The pandemic only heightened the need for people to interact with administrative tasks via an online portal. 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</a:rPr>
              <a:t>Therefore the University of Maryland should have a modern, easy to use portal for all students, faculty, and alumni to access information. </a:t>
            </a:r>
            <a:endParaRPr sz="13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00" y="1706750"/>
            <a:ext cx="2256600" cy="203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018277" y="504825"/>
            <a:ext cx="1513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?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018275" y="1130925"/>
            <a:ext cx="66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Research Question: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changes can be made in order to make registration easier for students?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How many students have problems registering for classes in the Testudo Drop/Add application?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Where does the user begin to have problems?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How likely is the user to get outside help with the Testudo registration process?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504825"/>
            <a:ext cx="201827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231850" y="267375"/>
            <a:ext cx="4260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75" y="1202900"/>
            <a:ext cx="7351901" cy="367422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75" y="0"/>
            <a:ext cx="979475" cy="11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182200" y="267375"/>
            <a:ext cx="485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5" y="0"/>
            <a:ext cx="979475" cy="11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75" y="1239075"/>
            <a:ext cx="6914449" cy="3728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185950" y="384975"/>
            <a:ext cx="3424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07725"/>
            <a:ext cx="934750" cy="110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75" y="1282425"/>
            <a:ext cx="7098501" cy="3588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91350"/>
            <a:ext cx="3503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User-Centered Design Process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45050" y="2001175"/>
            <a:ext cx="47112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U</a:t>
            </a:r>
            <a:r>
              <a:rPr lang="en">
                <a:solidFill>
                  <a:schemeClr val="accent1"/>
                </a:solidFill>
              </a:rPr>
              <a:t>nderstanding the audience exploring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Prototyping  testing potential solutions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13194" r="0" t="0"/>
          <a:stretch/>
        </p:blipFill>
        <p:spPr>
          <a:xfrm>
            <a:off x="5259350" y="1873825"/>
            <a:ext cx="2296449" cy="26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6337850" y="421225"/>
            <a:ext cx="2423700" cy="1452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How can we make the user- centered design?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